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66" r:id="rId2"/>
    <p:sldId id="267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Roboto Medium" panose="020B0604020202020204" charset="0"/>
      <p:bold r:id="rId23"/>
    </p:embeddedFont>
    <p:embeddedFont>
      <p:font typeface="Roboto" panose="020B0604020202020204" charset="0"/>
      <p:regular r:id="rId24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B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4/8/2025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511" y="0"/>
            <a:ext cx="13857889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03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91834"/>
            <a:ext cx="8094702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anose="02000000000000000000" pitchFamily="34" charset="0"/>
                <a:ea typeface="Roboto Medium" panose="02000000000000000000" pitchFamily="34" charset="-122"/>
                <a:cs typeface="Roboto Medium" panose="02000000000000000000" pitchFamily="34" charset="-120"/>
              </a:rPr>
              <a:t>Main Menu and User Interaction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4241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The main() function presents a simple menu to the user: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72295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Book a ticket.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Display all bookings.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56691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Exit the program.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74744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User selects an option to either book a ticket, view all bookings, or exit.</a:t>
            </a:r>
            <a:endParaRPr lang="en-US" sz="1750" dirty="0"/>
          </a:p>
        </p:txBody>
      </p:sp>
      <p:sp>
        <p:nvSpPr>
          <p:cNvPr id="8" name="Right Arrow 7"/>
          <p:cNvSpPr/>
          <p:nvPr/>
        </p:nvSpPr>
        <p:spPr>
          <a:xfrm>
            <a:off x="12780322" y="7425559"/>
            <a:ext cx="1923393" cy="914400"/>
          </a:xfrm>
          <a:prstGeom prst="rightArrow">
            <a:avLst/>
          </a:prstGeom>
          <a:solidFill>
            <a:srgbClr val="000B22"/>
          </a:solidFill>
          <a:ln>
            <a:solidFill>
              <a:srgbClr val="000B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1516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anose="02000000000000000000" pitchFamily="34" charset="0"/>
                <a:ea typeface="Roboto Medium" panose="02000000000000000000" pitchFamily="34" charset="-122"/>
                <a:cs typeface="Roboto Medium" panose="02000000000000000000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63923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This simple airline reservation system demonstrates: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481977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How to use structs and linked lists to manage data.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2924175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Dynamic seat allocation and waitlisting.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366373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Basic flight booking logic, including ETA calculation.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3984427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Limitations: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602480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It assumes a static seat map (no dynamic seat configuration).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044678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The ETA calculation is simplified and does not account for real-world factors (like delays).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662732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Further improvements could include: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280785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Adding user authentication.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6722983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Managing multiple flights with separate seat maps.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7165181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Implementing advanced scheduling features.</a:t>
            </a:r>
            <a:endParaRPr lang="en-US" sz="1750" dirty="0"/>
          </a:p>
        </p:txBody>
      </p:sp>
      <p:sp>
        <p:nvSpPr>
          <p:cNvPr id="14" name="Right Arrow 13"/>
          <p:cNvSpPr/>
          <p:nvPr/>
        </p:nvSpPr>
        <p:spPr>
          <a:xfrm>
            <a:off x="12612414" y="7528084"/>
            <a:ext cx="2017986" cy="914400"/>
          </a:xfrm>
          <a:prstGeom prst="rightArrow">
            <a:avLst/>
          </a:prstGeom>
          <a:solidFill>
            <a:srgbClr val="000B22"/>
          </a:solidFill>
          <a:ln>
            <a:solidFill>
              <a:srgbClr val="000B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99792"/>
            <a:ext cx="5992297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anose="02000000000000000000" pitchFamily="34" charset="0"/>
                <a:ea typeface="Roboto Medium" panose="02000000000000000000" pitchFamily="34" charset="-122"/>
                <a:cs typeface="Roboto Medium" panose="02000000000000000000" pitchFamily="34" charset="-120"/>
              </a:rPr>
              <a:t>Questions &amp; Discussion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48733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Thank you for your attention!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66786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Any questions or suggestions?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55" y="0"/>
            <a:ext cx="13889421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6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10383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 smtClean="0">
                <a:solidFill>
                  <a:srgbClr val="FFFFFF"/>
                </a:solidFill>
                <a:latin typeface="Roboto Medium" panose="02000000000000000000" pitchFamily="34" charset="0"/>
                <a:ea typeface="Roboto Medium" panose="02000000000000000000" pitchFamily="34" charset="-122"/>
                <a:cs typeface="Roboto Medium" panose="02000000000000000000" pitchFamily="34" charset="-120"/>
              </a:rPr>
              <a:t>Samhaz</a:t>
            </a:r>
            <a:r>
              <a:rPr lang="en-US" sz="4450" dirty="0" smtClean="0">
                <a:solidFill>
                  <a:srgbClr val="FFFFFF"/>
                </a:solidFill>
                <a:latin typeface="Roboto Medium" panose="02000000000000000000" pitchFamily="34" charset="0"/>
                <a:ea typeface="Roboto Medium" panose="02000000000000000000" pitchFamily="34" charset="-122"/>
                <a:cs typeface="Roboto Medium" panose="02000000000000000000" pitchFamily="34" charset="-120"/>
              </a:rPr>
              <a:t> and </a:t>
            </a:r>
            <a:r>
              <a:rPr lang="en-US" sz="4450" dirty="0" err="1" smtClean="0">
                <a:solidFill>
                  <a:srgbClr val="FFFFFF"/>
                </a:solidFill>
                <a:latin typeface="Roboto Medium" panose="02000000000000000000" pitchFamily="34" charset="0"/>
                <a:ea typeface="Roboto Medium" panose="02000000000000000000" pitchFamily="34" charset="-122"/>
                <a:cs typeface="Roboto Medium" panose="02000000000000000000" pitchFamily="34" charset="-120"/>
              </a:rPr>
              <a:t>Mpofu</a:t>
            </a:r>
            <a:r>
              <a:rPr lang="en-US" sz="4450" dirty="0" smtClean="0">
                <a:solidFill>
                  <a:srgbClr val="FFFFFF"/>
                </a:solidFill>
                <a:latin typeface="Roboto Medium" panose="02000000000000000000" pitchFamily="34" charset="0"/>
                <a:ea typeface="Roboto Medium" panose="02000000000000000000" pitchFamily="34" charset="-122"/>
                <a:cs typeface="Roboto Medium" panose="02000000000000000000" pitchFamily="34" charset="-120"/>
              </a:rPr>
              <a:t> Airline </a:t>
            </a:r>
            <a:r>
              <a:rPr lang="en-US" sz="4450" dirty="0">
                <a:solidFill>
                  <a:srgbClr val="FFFFFF"/>
                </a:solidFill>
                <a:latin typeface="Roboto Medium" panose="02000000000000000000" pitchFamily="34" charset="0"/>
                <a:ea typeface="Roboto Medium" panose="02000000000000000000" pitchFamily="34" charset="-122"/>
                <a:cs typeface="Roboto Medium" panose="02000000000000000000" pitchFamily="34" charset="-120"/>
              </a:rPr>
              <a:t>Reservation </a:t>
            </a:r>
            <a:r>
              <a:rPr lang="en-US" sz="4450" dirty="0" smtClean="0">
                <a:solidFill>
                  <a:srgbClr val="FFFFFF"/>
                </a:solidFill>
                <a:latin typeface="Roboto Medium" panose="02000000000000000000" pitchFamily="34" charset="0"/>
                <a:ea typeface="Roboto Medium" panose="02000000000000000000" pitchFamily="34" charset="-122"/>
                <a:cs typeface="Roboto Medium" panose="02000000000000000000" pitchFamily="34" charset="-120"/>
              </a:rPr>
              <a:t>System: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868103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 Simple Flight Booking System Using Linked Lists and Seat Management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486156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 smtClean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</a:rPr>
              <a:t>Bhekumuzi</a:t>
            </a:r>
            <a:r>
              <a:rPr lang="en-US" sz="1750" dirty="0" smtClean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</a:rPr>
              <a:t>(24bca10003) and Craig(24bca10325)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021859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Date: 03/03/25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5739170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644FCF"/>
          </a:solidFill>
          <a:ln w="7620">
            <a:solidFill>
              <a:srgbClr val="3C3838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00205" y="5871805"/>
            <a:ext cx="122753" cy="975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Roboto Medium" panose="02000000000000000000" pitchFamily="34" charset="0"/>
                <a:ea typeface="Roboto Medium" panose="02000000000000000000" pitchFamily="34" charset="-122"/>
                <a:cs typeface="Roboto Medium" panose="02000000000000000000" pitchFamily="34" charset="-120"/>
              </a:rPr>
              <a:t>CS</a:t>
            </a:r>
            <a:endParaRPr lang="en-US" sz="750" dirty="0"/>
          </a:p>
        </p:txBody>
      </p:sp>
      <p:sp>
        <p:nvSpPr>
          <p:cNvPr id="9" name="Text 6"/>
          <p:cNvSpPr/>
          <p:nvPr/>
        </p:nvSpPr>
        <p:spPr>
          <a:xfrm>
            <a:off x="6756440" y="5722263"/>
            <a:ext cx="2140625" cy="3968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D0D8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</a:t>
            </a:r>
            <a:r>
              <a:rPr lang="" altLang="en-US" sz="2200" b="1" dirty="0">
                <a:solidFill>
                  <a:srgbClr val="CFD0D8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Samh</a:t>
            </a:r>
            <a:r>
              <a:rPr lang="en-US" sz="2200" b="1" dirty="0" err="1" smtClean="0">
                <a:solidFill>
                  <a:srgbClr val="CFD0D8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az</a:t>
            </a:r>
            <a:r>
              <a:rPr lang="en-US" sz="2200" b="1" dirty="0" smtClean="0">
                <a:solidFill>
                  <a:srgbClr val="CFD0D8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</a:t>
            </a:r>
            <a:r>
              <a:rPr lang="" altLang="en-US" sz="2200" b="1" dirty="0" smtClean="0">
                <a:solidFill>
                  <a:srgbClr val="CFD0D8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and </a:t>
            </a:r>
            <a:r>
              <a:rPr lang="" altLang="en-US" sz="2200" b="1" dirty="0">
                <a:solidFill>
                  <a:srgbClr val="CFD0D8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Bheki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12864662" y="7598979"/>
            <a:ext cx="1765738" cy="772511"/>
          </a:xfrm>
          <a:prstGeom prst="rightArrow">
            <a:avLst/>
          </a:prstGeom>
          <a:solidFill>
            <a:srgbClr val="000B22"/>
          </a:solidFill>
          <a:ln>
            <a:solidFill>
              <a:srgbClr val="000B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82679"/>
            <a:ext cx="7003613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anose="02000000000000000000" pitchFamily="34" charset="0"/>
                <a:ea typeface="Roboto Medium" panose="02000000000000000000" pitchFamily="34" charset="-122"/>
                <a:cs typeface="Roboto Medium" panose="02000000000000000000" pitchFamily="34" charset="-120"/>
              </a:rPr>
              <a:t>Introduction to the Program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31619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This program is designed to simulate an airline reservation system.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873818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It manages flight bookings, tracks seat availability, and manages a waitlist.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678918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It uses basic C structures and linked lists to manage passenger data.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121116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The system handles seat assignments, waits for availability, and calculates estimated arrival times.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40669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anose="02000000000000000000" pitchFamily="34" charset="0"/>
                <a:ea typeface="Roboto Medium" panose="02000000000000000000" pitchFamily="34" charset="-122"/>
                <a:cs typeface="Roboto Medium" panose="02000000000000000000" pitchFamily="34" charset="-120"/>
              </a:rPr>
              <a:t>Program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03076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Features of the Program: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321129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Booking a ticket.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763328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Displaying current bookings.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05526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Assigning seats dynamically to passengers.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647724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Automatically calculating the Estimated Time of Arrival (ETA) based on a given departure time and distance.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265777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Main Components: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883831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Waitlist: Linked list structure to store passenger details.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326029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Seat availability: A simple array to track seat occupancy.</a:t>
            </a:r>
            <a:endParaRPr lang="en-US" sz="1750" dirty="0"/>
          </a:p>
        </p:txBody>
      </p:sp>
      <p:sp>
        <p:nvSpPr>
          <p:cNvPr id="11" name="Right Arrow 10"/>
          <p:cNvSpPr/>
          <p:nvPr/>
        </p:nvSpPr>
        <p:spPr>
          <a:xfrm>
            <a:off x="12801600" y="7472855"/>
            <a:ext cx="1828800" cy="914400"/>
          </a:xfrm>
          <a:prstGeom prst="rightArrow">
            <a:avLst/>
          </a:prstGeom>
          <a:solidFill>
            <a:srgbClr val="000B22"/>
          </a:solidFill>
          <a:ln>
            <a:solidFill>
              <a:srgbClr val="000B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49780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anose="02000000000000000000" pitchFamily="34" charset="0"/>
                <a:ea typeface="Roboto Medium" panose="02000000000000000000" pitchFamily="34" charset="-122"/>
                <a:cs typeface="Roboto Medium" panose="02000000000000000000" pitchFamily="34" charset="-120"/>
              </a:rPr>
              <a:t>Structure Definitions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098721"/>
            <a:ext cx="7556421" cy="14820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highlight>
                  <a:srgbClr val="0F163E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 typedef struct Waitlist { char name[50]; int age; char flight[10]; char departureLocation[50]; char destinationLocation[50]; char departureTime[20]; char estimatedArrivalTime[20]; float distance; char seatNumber[5]; struct Waitlist* next; } Waitlist;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835962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This structure holds all the passenger's details such as name, age, flight details, and seat information.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816918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It also includes a pointer to the next node to create a linked list.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20547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anose="02000000000000000000" pitchFamily="34" charset="0"/>
                <a:ea typeface="Roboto Medium" panose="02000000000000000000" pitchFamily="34" charset="-122"/>
                <a:cs typeface="Roboto Medium" panose="02000000000000000000" pitchFamily="34" charset="-120"/>
              </a:rPr>
              <a:t>Seat Management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82954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Seat Availability: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301008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bool seatMap[TOTAL_SEATS]: An array that tracks seat availability. false means the seat is available.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743206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There are 30 seats, which are mapped to rows (1-15) and columns (A and B).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361259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Assigning Seats: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979313"/>
            <a:ext cx="13042821" cy="11115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highlight>
                  <a:srgbClr val="0F163E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 const char* assignSeat() { static char seat[5]; for (int i = 0; i &lt; TOTAL_SEATS; i++) { if (!seatMap[i]) { int row = i / 2 + 1; char seatLetter = (i % 2 == 0) ? 'A' : 'B'; sprintf(seat, "%d%c", row, seatLetter); seatMap[i] = true; // Mark seat as taken return seat; } } return NULL; // No seats available }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346031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This function assigns the next available seat and returns the seat number (e.g., "12A").</a:t>
            </a:r>
            <a:endParaRPr lang="en-US" sz="1750" dirty="0"/>
          </a:p>
        </p:txBody>
      </p:sp>
      <p:sp>
        <p:nvSpPr>
          <p:cNvPr id="9" name="Right Arrow 8"/>
          <p:cNvSpPr/>
          <p:nvPr/>
        </p:nvSpPr>
        <p:spPr>
          <a:xfrm>
            <a:off x="12880428" y="7567448"/>
            <a:ext cx="1749972" cy="804042"/>
          </a:xfrm>
          <a:prstGeom prst="rightArrow">
            <a:avLst/>
          </a:prstGeom>
          <a:solidFill>
            <a:srgbClr val="000B22"/>
          </a:solidFill>
          <a:ln>
            <a:solidFill>
              <a:srgbClr val="000B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9570"/>
            <a:ext cx="6132671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anose="02000000000000000000" pitchFamily="34" charset="0"/>
                <a:ea typeface="Roboto Medium" panose="02000000000000000000" pitchFamily="34" charset="-122"/>
                <a:cs typeface="Roboto Medium" panose="02000000000000000000" pitchFamily="34" charset="-120"/>
              </a:rPr>
              <a:t>Ticket Booking Function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81977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The bookTicket() function: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100030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Collects passenger details (name, age, flight, departure location, etc.).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42228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Automatically calculates the ETA based on the departure time and distance.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984427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Assigns a seat dynamically.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426625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Adds the passenger to the waitlist if a seat is not available.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044678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ETA Calculation Example: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662732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Distance: 1000 km.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104930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Average speed: 500 km/h.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547128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The estimated travel time is 2 hours, and the ETA is calculated based on the departure time.</a:t>
            </a:r>
            <a:endParaRPr lang="en-US" sz="1750" dirty="0"/>
          </a:p>
        </p:txBody>
      </p:sp>
      <p:sp>
        <p:nvSpPr>
          <p:cNvPr id="12" name="Right Arrow 11"/>
          <p:cNvSpPr/>
          <p:nvPr/>
        </p:nvSpPr>
        <p:spPr>
          <a:xfrm>
            <a:off x="12833131" y="7535917"/>
            <a:ext cx="1797269" cy="835573"/>
          </a:xfrm>
          <a:prstGeom prst="rightArrow">
            <a:avLst/>
          </a:prstGeom>
          <a:solidFill>
            <a:srgbClr val="000B22"/>
          </a:solidFill>
          <a:ln>
            <a:solidFill>
              <a:srgbClr val="000B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82867"/>
            <a:ext cx="7089696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anose="02000000000000000000" pitchFamily="34" charset="0"/>
                <a:ea typeface="Roboto Medium" panose="02000000000000000000" pitchFamily="34" charset="-122"/>
                <a:cs typeface="Roboto Medium" panose="02000000000000000000" pitchFamily="34" charset="-120"/>
              </a:rPr>
              <a:t>Booking Details and Waitlist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45274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After booking a ticket: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763328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Passenger information, including seat number and flight details, is printed.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05526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If no seats are available, passengers are placed on the waitlist.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23579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Waitlist Linked List: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41633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Each booking is added as a new node in the waitlist linked list.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883831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New passengers are added at the end of the list, maintaining the order of arrival.</a:t>
            </a:r>
            <a:endParaRPr lang="en-US" sz="1750" dirty="0"/>
          </a:p>
        </p:txBody>
      </p:sp>
      <p:sp>
        <p:nvSpPr>
          <p:cNvPr id="9" name="Right Arrow 8"/>
          <p:cNvSpPr/>
          <p:nvPr/>
        </p:nvSpPr>
        <p:spPr>
          <a:xfrm>
            <a:off x="12864662" y="7472856"/>
            <a:ext cx="1765738" cy="977462"/>
          </a:xfrm>
          <a:prstGeom prst="rightArrow">
            <a:avLst/>
          </a:prstGeom>
          <a:solidFill>
            <a:srgbClr val="000B22"/>
          </a:solidFill>
          <a:ln>
            <a:solidFill>
              <a:srgbClr val="000B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694</Words>
  <Application>Microsoft Office PowerPoint</Application>
  <PresentationFormat>Custom</PresentationFormat>
  <Paragraphs>79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Calibri</vt:lpstr>
      <vt:lpstr>Consolas</vt:lpstr>
      <vt:lpstr>Roboto Medium</vt:lpstr>
      <vt:lpstr>Roboto Bold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Bhekumuzi.N.Mpofu</cp:lastModifiedBy>
  <cp:revision>5</cp:revision>
  <dcterms:created xsi:type="dcterms:W3CDTF">2025-04-07T10:40:00Z</dcterms:created>
  <dcterms:modified xsi:type="dcterms:W3CDTF">2025-04-08T13:48:25Z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0D6D3F0187BC4349BCD32D6A208657D0_12</vt:lpwstr>
  </property>
  <property fmtid="{D5CDD505-2E9C-101B-9397-08002B2CF9AE}" pid="3" name="KSOProductBuildVer">
    <vt:lpwstr>2057-12.2.0.20782</vt:lpwstr>
  </property>
</Properties>
</file>